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280A117-5D92-43A3-A257-6EDD1434B7F9}" type="datetimeFigureOut">
              <a:rPr lang="en-US" smtClean="0"/>
              <a:t>12/11/2018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CDC9B4-393C-4FC0-AB2D-863F254E7C78}" type="slidenum">
              <a:rPr lang="en-US" smtClean="0"/>
              <a:t>‹#›</a:t>
            </a:fld>
            <a:endParaRPr lang="en-US"/>
          </a:p>
        </p:txBody>
      </p:sp>
    </p:spTree>
    <p:extLst>
      <p:ext uri="{BB962C8B-B14F-4D97-AF65-F5344CB8AC3E}">
        <p14:creationId xmlns:p14="http://schemas.microsoft.com/office/powerpoint/2010/main" val="32348478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280A117-5D92-43A3-A257-6EDD1434B7F9}" type="datetimeFigureOut">
              <a:rPr lang="en-US" smtClean="0"/>
              <a:t>12/11/2018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CDC9B4-393C-4FC0-AB2D-863F254E7C78}" type="slidenum">
              <a:rPr lang="en-US" smtClean="0"/>
              <a:t>‹#›</a:t>
            </a:fld>
            <a:endParaRPr lang="en-US"/>
          </a:p>
        </p:txBody>
      </p:sp>
    </p:spTree>
    <p:extLst>
      <p:ext uri="{BB962C8B-B14F-4D97-AF65-F5344CB8AC3E}">
        <p14:creationId xmlns:p14="http://schemas.microsoft.com/office/powerpoint/2010/main" val="27405507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280A117-5D92-43A3-A257-6EDD1434B7F9}" type="datetimeFigureOut">
              <a:rPr lang="en-US" smtClean="0"/>
              <a:t>12/11/2018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CDC9B4-393C-4FC0-AB2D-863F254E7C78}" type="slidenum">
              <a:rPr lang="en-US" smtClean="0"/>
              <a:t>‹#›</a:t>
            </a:fld>
            <a:endParaRPr lang="en-US"/>
          </a:p>
        </p:txBody>
      </p:sp>
    </p:spTree>
    <p:extLst>
      <p:ext uri="{BB962C8B-B14F-4D97-AF65-F5344CB8AC3E}">
        <p14:creationId xmlns:p14="http://schemas.microsoft.com/office/powerpoint/2010/main" val="23989929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280A117-5D92-43A3-A257-6EDD1434B7F9}" type="datetimeFigureOut">
              <a:rPr lang="en-US" smtClean="0"/>
              <a:t>12/11/2018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CDC9B4-393C-4FC0-AB2D-863F254E7C78}" type="slidenum">
              <a:rPr lang="en-US" smtClean="0"/>
              <a:t>‹#›</a:t>
            </a:fld>
            <a:endParaRPr lang="en-US"/>
          </a:p>
        </p:txBody>
      </p:sp>
    </p:spTree>
    <p:extLst>
      <p:ext uri="{BB962C8B-B14F-4D97-AF65-F5344CB8AC3E}">
        <p14:creationId xmlns:p14="http://schemas.microsoft.com/office/powerpoint/2010/main" val="25930462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280A117-5D92-43A3-A257-6EDD1434B7F9}" type="datetimeFigureOut">
              <a:rPr lang="en-US" smtClean="0"/>
              <a:t>12/11/2018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CDC9B4-393C-4FC0-AB2D-863F254E7C78}" type="slidenum">
              <a:rPr lang="en-US" smtClean="0"/>
              <a:t>‹#›</a:t>
            </a:fld>
            <a:endParaRPr lang="en-US"/>
          </a:p>
        </p:txBody>
      </p:sp>
    </p:spTree>
    <p:extLst>
      <p:ext uri="{BB962C8B-B14F-4D97-AF65-F5344CB8AC3E}">
        <p14:creationId xmlns:p14="http://schemas.microsoft.com/office/powerpoint/2010/main" val="38526540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280A117-5D92-43A3-A257-6EDD1434B7F9}" type="datetimeFigureOut">
              <a:rPr lang="en-US" smtClean="0"/>
              <a:t>12/11/2018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FCDC9B4-393C-4FC0-AB2D-863F254E7C78}" type="slidenum">
              <a:rPr lang="en-US" smtClean="0"/>
              <a:t>‹#›</a:t>
            </a:fld>
            <a:endParaRPr lang="en-US"/>
          </a:p>
        </p:txBody>
      </p:sp>
    </p:spTree>
    <p:extLst>
      <p:ext uri="{BB962C8B-B14F-4D97-AF65-F5344CB8AC3E}">
        <p14:creationId xmlns:p14="http://schemas.microsoft.com/office/powerpoint/2010/main" val="8953795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280A117-5D92-43A3-A257-6EDD1434B7F9}" type="datetimeFigureOut">
              <a:rPr lang="en-US" smtClean="0"/>
              <a:t>12/11/2018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FCDC9B4-393C-4FC0-AB2D-863F254E7C78}" type="slidenum">
              <a:rPr lang="en-US" smtClean="0"/>
              <a:t>‹#›</a:t>
            </a:fld>
            <a:endParaRPr lang="en-US"/>
          </a:p>
        </p:txBody>
      </p:sp>
    </p:spTree>
    <p:extLst>
      <p:ext uri="{BB962C8B-B14F-4D97-AF65-F5344CB8AC3E}">
        <p14:creationId xmlns:p14="http://schemas.microsoft.com/office/powerpoint/2010/main" val="16446450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280A117-5D92-43A3-A257-6EDD1434B7F9}" type="datetimeFigureOut">
              <a:rPr lang="en-US" smtClean="0"/>
              <a:t>12/11/2018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FCDC9B4-393C-4FC0-AB2D-863F254E7C78}" type="slidenum">
              <a:rPr lang="en-US" smtClean="0"/>
              <a:t>‹#›</a:t>
            </a:fld>
            <a:endParaRPr lang="en-US"/>
          </a:p>
        </p:txBody>
      </p:sp>
    </p:spTree>
    <p:extLst>
      <p:ext uri="{BB962C8B-B14F-4D97-AF65-F5344CB8AC3E}">
        <p14:creationId xmlns:p14="http://schemas.microsoft.com/office/powerpoint/2010/main" val="22894422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280A117-5D92-43A3-A257-6EDD1434B7F9}" type="datetimeFigureOut">
              <a:rPr lang="en-US" smtClean="0"/>
              <a:t>12/11/2018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FCDC9B4-393C-4FC0-AB2D-863F254E7C78}" type="slidenum">
              <a:rPr lang="en-US" smtClean="0"/>
              <a:t>‹#›</a:t>
            </a:fld>
            <a:endParaRPr lang="en-US"/>
          </a:p>
        </p:txBody>
      </p:sp>
    </p:spTree>
    <p:extLst>
      <p:ext uri="{BB962C8B-B14F-4D97-AF65-F5344CB8AC3E}">
        <p14:creationId xmlns:p14="http://schemas.microsoft.com/office/powerpoint/2010/main" val="7127628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280A117-5D92-43A3-A257-6EDD1434B7F9}" type="datetimeFigureOut">
              <a:rPr lang="en-US" smtClean="0"/>
              <a:t>12/11/2018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FCDC9B4-393C-4FC0-AB2D-863F254E7C78}" type="slidenum">
              <a:rPr lang="en-US" smtClean="0"/>
              <a:t>‹#›</a:t>
            </a:fld>
            <a:endParaRPr lang="en-US"/>
          </a:p>
        </p:txBody>
      </p:sp>
    </p:spTree>
    <p:extLst>
      <p:ext uri="{BB962C8B-B14F-4D97-AF65-F5344CB8AC3E}">
        <p14:creationId xmlns:p14="http://schemas.microsoft.com/office/powerpoint/2010/main" val="28978181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280A117-5D92-43A3-A257-6EDD1434B7F9}" type="datetimeFigureOut">
              <a:rPr lang="en-US" smtClean="0"/>
              <a:t>12/11/2018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FCDC9B4-393C-4FC0-AB2D-863F254E7C78}" type="slidenum">
              <a:rPr lang="en-US" smtClean="0"/>
              <a:t>‹#›</a:t>
            </a:fld>
            <a:endParaRPr lang="en-US"/>
          </a:p>
        </p:txBody>
      </p:sp>
    </p:spTree>
    <p:extLst>
      <p:ext uri="{BB962C8B-B14F-4D97-AF65-F5344CB8AC3E}">
        <p14:creationId xmlns:p14="http://schemas.microsoft.com/office/powerpoint/2010/main" val="29572240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280A117-5D92-43A3-A257-6EDD1434B7F9}" type="datetimeFigureOut">
              <a:rPr lang="en-US" smtClean="0"/>
              <a:t>12/11/2018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FCDC9B4-393C-4FC0-AB2D-863F254E7C78}" type="slidenum">
              <a:rPr lang="en-US" smtClean="0"/>
              <a:t>‹#›</a:t>
            </a:fld>
            <a:endParaRPr lang="en-US"/>
          </a:p>
        </p:txBody>
      </p:sp>
    </p:spTree>
    <p:extLst>
      <p:ext uri="{BB962C8B-B14F-4D97-AF65-F5344CB8AC3E}">
        <p14:creationId xmlns:p14="http://schemas.microsoft.com/office/powerpoint/2010/main" val="4183349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0"/>
            <a:ext cx="7772400" cy="6248399"/>
          </a:xfrm>
        </p:spPr>
        <p:txBody>
          <a:bodyPr>
            <a:normAutofit/>
          </a:bodyPr>
          <a:lstStyle/>
          <a:p>
            <a:pPr lvl="0" algn="r" rtl="1" fontAlgn="base">
              <a:spcAft>
                <a:spcPct val="0"/>
              </a:spcAft>
            </a:pPr>
            <a:r>
              <a:rPr lang="ar-IQ" sz="2800" dirty="0" smtClean="0">
                <a:solidFill>
                  <a:prstClr val="black"/>
                </a:solidFill>
                <a:latin typeface="Calibri" pitchFamily="34" charset="0"/>
                <a:ea typeface="Calibri" pitchFamily="34" charset="0"/>
                <a:cs typeface="Arial" pitchFamily="34" charset="0"/>
              </a:rPr>
              <a:t>علم النفس في </a:t>
            </a:r>
            <a:r>
              <a:rPr lang="ar-IQ" sz="2800" smtClean="0">
                <a:solidFill>
                  <a:prstClr val="black"/>
                </a:solidFill>
                <a:latin typeface="Calibri" pitchFamily="34" charset="0"/>
                <a:ea typeface="Calibri" pitchFamily="34" charset="0"/>
                <a:cs typeface="Arial" pitchFamily="34" charset="0"/>
              </a:rPr>
              <a:t>الوطن العربي </a:t>
            </a:r>
            <a:r>
              <a:rPr lang="ar-IQ" sz="2800" dirty="0" smtClean="0">
                <a:solidFill>
                  <a:prstClr val="black"/>
                </a:solidFill>
                <a:latin typeface="Calibri" pitchFamily="34" charset="0"/>
                <a:ea typeface="Calibri" pitchFamily="34" charset="0"/>
                <a:cs typeface="Arial" pitchFamily="34" charset="0"/>
              </a:rPr>
              <a:t>والعراق </a:t>
            </a:r>
            <a:br>
              <a:rPr lang="ar-IQ" sz="2800" dirty="0" smtClean="0">
                <a:solidFill>
                  <a:prstClr val="black"/>
                </a:solidFill>
                <a:latin typeface="Calibri" pitchFamily="34" charset="0"/>
                <a:ea typeface="Calibri" pitchFamily="34" charset="0"/>
                <a:cs typeface="Arial" pitchFamily="34" charset="0"/>
              </a:rPr>
            </a:br>
            <a:r>
              <a:rPr lang="ar-IQ" sz="2800" dirty="0" smtClean="0">
                <a:solidFill>
                  <a:prstClr val="black"/>
                </a:solidFill>
                <a:latin typeface="Calibri" pitchFamily="34" charset="0"/>
                <a:ea typeface="Calibri" pitchFamily="34" charset="0"/>
                <a:cs typeface="Arial" pitchFamily="34" charset="0"/>
              </a:rPr>
              <a:t>أما البلدان  </a:t>
            </a:r>
            <a:r>
              <a:rPr lang="ar-IQ" sz="2800" dirty="0">
                <a:solidFill>
                  <a:prstClr val="black"/>
                </a:solidFill>
                <a:latin typeface="Calibri" pitchFamily="34" charset="0"/>
                <a:ea typeface="Calibri" pitchFamily="34" charset="0"/>
                <a:cs typeface="Arial" pitchFamily="34" charset="0"/>
              </a:rPr>
              <a:t>العربية , فتعتبر جمهورية مصر العربية في مقدمة الاقطار التي اهتمت بمادة علم النفس الرياضي , حيث تم تدريس هذه المادة عام 1951 في معهد الهرم وتولى الأستاذ محمد </a:t>
            </a:r>
            <a:r>
              <a:rPr lang="ar-IQ" sz="2800" dirty="0" err="1">
                <a:solidFill>
                  <a:prstClr val="black"/>
                </a:solidFill>
                <a:latin typeface="Calibri" pitchFamily="34" charset="0"/>
                <a:ea typeface="Calibri" pitchFamily="34" charset="0"/>
                <a:cs typeface="Arial" pitchFamily="34" charset="0"/>
              </a:rPr>
              <a:t>محمد</a:t>
            </a:r>
            <a:r>
              <a:rPr lang="ar-IQ" sz="2800" dirty="0">
                <a:solidFill>
                  <a:prstClr val="black"/>
                </a:solidFill>
                <a:latin typeface="Calibri" pitchFamily="34" charset="0"/>
                <a:ea typeface="Calibri" pitchFamily="34" charset="0"/>
                <a:cs typeface="Arial" pitchFamily="34" charset="0"/>
              </a:rPr>
              <a:t> حامد الافندي الذي درس في انكلترا وكتب في موضوع الأسس النفسية في برامج التربية الرياضية .وفي أواخر الخمسينات وبداية الستينات درس بعض الخريجين المصريين هذا الموضوع في ألمانيا الشرقية وفي روسيا </a:t>
            </a:r>
            <a:r>
              <a:rPr lang="ar-IQ" sz="2800" dirty="0" smtClean="0">
                <a:solidFill>
                  <a:prstClr val="black"/>
                </a:solidFill>
                <a:latin typeface="Calibri" pitchFamily="34" charset="0"/>
                <a:ea typeface="Calibri" pitchFamily="34" charset="0"/>
                <a:cs typeface="Arial" pitchFamily="34" charset="0"/>
              </a:rPr>
              <a:t>وعادا </a:t>
            </a:r>
            <a:r>
              <a:rPr lang="ar-IQ" sz="2800" dirty="0">
                <a:solidFill>
                  <a:prstClr val="black"/>
                </a:solidFill>
                <a:latin typeface="Calibri" pitchFamily="34" charset="0"/>
                <a:ea typeface="Calibri" pitchFamily="34" charset="0"/>
                <a:cs typeface="Arial" pitchFamily="34" charset="0"/>
              </a:rPr>
              <a:t>ليدرسوا هذه الأمور في معاهدهم المصرية وقد نشرت عدة كتب في هذا المجال منها على سبيل المثال لا الحصر كتاب سعد جلال ومحمد حسن علاوي " علم النفس التربوي الرياضي " عام 1967 , </a:t>
            </a:r>
            <a:endParaRPr lang="en-US" sz="5400" dirty="0"/>
          </a:p>
        </p:txBody>
      </p:sp>
    </p:spTree>
    <p:extLst>
      <p:ext uri="{BB962C8B-B14F-4D97-AF65-F5344CB8AC3E}">
        <p14:creationId xmlns:p14="http://schemas.microsoft.com/office/powerpoint/2010/main" val="34036824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Autofit/>
          </a:bodyPr>
          <a:lstStyle/>
          <a:p>
            <a:r>
              <a:rPr lang="ar-IQ" dirty="0">
                <a:solidFill>
                  <a:prstClr val="black"/>
                </a:solidFill>
                <a:latin typeface="Calibri" pitchFamily="34" charset="0"/>
                <a:ea typeface="Calibri" pitchFamily="34" charset="0"/>
                <a:cs typeface="Arial" pitchFamily="34" charset="0"/>
              </a:rPr>
              <a:t>وكتاب محمد حسن علاوي "علم النفس في التدريب الرياضي " عام 1969 , وكتاب محمد </a:t>
            </a:r>
            <a:r>
              <a:rPr lang="ar-IQ" dirty="0" err="1">
                <a:solidFill>
                  <a:prstClr val="black"/>
                </a:solidFill>
                <a:latin typeface="Calibri" pitchFamily="34" charset="0"/>
                <a:ea typeface="Calibri" pitchFamily="34" charset="0"/>
                <a:cs typeface="Arial" pitchFamily="34" charset="0"/>
              </a:rPr>
              <a:t>محمد</a:t>
            </a:r>
            <a:r>
              <a:rPr lang="ar-IQ" dirty="0">
                <a:solidFill>
                  <a:prstClr val="black"/>
                </a:solidFill>
                <a:latin typeface="Calibri" pitchFamily="34" charset="0"/>
                <a:ea typeface="Calibri" pitchFamily="34" charset="0"/>
                <a:cs typeface="Arial" pitchFamily="34" charset="0"/>
              </a:rPr>
              <a:t> حامد الافندي " علم النفس الرياضي والاسس النفسية للتربية الرياضية " عام 1974 , بعدها أي في الثمانينات اظهر الدكتور محمد حسن علاوي نشاطا بارزا في هذا المجال بكتاباته العديدة ومشاركته في الجمعية الدولية لعلم النفس الرياضي . وهنا لابد من الإشارة إلى تأسيس الجمعية المصرية لعلم النفس الرياضي </a:t>
            </a:r>
            <a:r>
              <a:rPr lang="en-US" dirty="0">
                <a:solidFill>
                  <a:prstClr val="black"/>
                </a:solidFill>
                <a:latin typeface="Arial" pitchFamily="34" charset="0"/>
                <a:ea typeface="+mj-ea"/>
                <a:cs typeface="Arial" pitchFamily="34" charset="0"/>
              </a:rPr>
              <a:t/>
            </a:r>
            <a:br>
              <a:rPr lang="en-US" dirty="0">
                <a:solidFill>
                  <a:prstClr val="black"/>
                </a:solidFill>
                <a:latin typeface="Arial" pitchFamily="34" charset="0"/>
                <a:ea typeface="+mj-ea"/>
                <a:cs typeface="Arial" pitchFamily="34" charset="0"/>
              </a:rPr>
            </a:br>
            <a:r>
              <a:rPr lang="en-US" dirty="0">
                <a:solidFill>
                  <a:prstClr val="black"/>
                </a:solidFill>
                <a:latin typeface="Arial" pitchFamily="34" charset="0"/>
                <a:ea typeface="+mj-ea"/>
                <a:cs typeface="Arial" pitchFamily="34" charset="0"/>
              </a:rPr>
              <a:t/>
            </a:r>
            <a:br>
              <a:rPr lang="en-US" dirty="0">
                <a:solidFill>
                  <a:prstClr val="black"/>
                </a:solidFill>
                <a:latin typeface="Arial" pitchFamily="34" charset="0"/>
                <a:ea typeface="+mj-ea"/>
                <a:cs typeface="Arial" pitchFamily="34" charset="0"/>
              </a:rPr>
            </a:br>
            <a:endParaRPr lang="en-US" sz="4800" dirty="0"/>
          </a:p>
        </p:txBody>
      </p:sp>
    </p:spTree>
    <p:extLst>
      <p:ext uri="{BB962C8B-B14F-4D97-AF65-F5344CB8AC3E}">
        <p14:creationId xmlns:p14="http://schemas.microsoft.com/office/powerpoint/2010/main" val="19931961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Autofit/>
          </a:bodyPr>
          <a:lstStyle/>
          <a:p>
            <a:r>
              <a:rPr lang="ar-IQ" sz="2800" dirty="0">
                <a:solidFill>
                  <a:prstClr val="black"/>
                </a:solidFill>
                <a:latin typeface="Calibri" pitchFamily="34" charset="0"/>
                <a:ea typeface="Calibri" pitchFamily="34" charset="0"/>
                <a:cs typeface="Arial" pitchFamily="34" charset="0"/>
              </a:rPr>
              <a:t>وفي العراق دخلت مادة علم النفس الرياضي لأول مرة في مناهج كلية التربية الرياضية بجامعة بغداد عام 1970 م بعدها دخلت هذه المادة أساسية في مناهج كليات التربية الرياضية في القطر في الدراسات الأولية وفي الدراسات العليا  حيث كتب العديد من طلبه الدراسات العليا </a:t>
            </a:r>
            <a:r>
              <a:rPr lang="ar-IQ" sz="2800" dirty="0" err="1">
                <a:solidFill>
                  <a:prstClr val="black"/>
                </a:solidFill>
                <a:latin typeface="Calibri" pitchFamily="34" charset="0"/>
                <a:ea typeface="Calibri" pitchFamily="34" charset="0"/>
                <a:cs typeface="Arial" pitchFamily="34" charset="0"/>
              </a:rPr>
              <a:t>اطاريحهم</a:t>
            </a:r>
            <a:r>
              <a:rPr lang="ar-IQ" sz="2800" dirty="0">
                <a:solidFill>
                  <a:prstClr val="black"/>
                </a:solidFill>
                <a:latin typeface="Calibri" pitchFamily="34" charset="0"/>
                <a:ea typeface="Calibri" pitchFamily="34" charset="0"/>
                <a:cs typeface="Arial" pitchFamily="34" charset="0"/>
              </a:rPr>
              <a:t> في مجال علم النفس الرياضي مضيفين بذلك رصيدا غنيا من المعلومات في هذا المجال الحيوي كما دخلت إلى </a:t>
            </a:r>
            <a:r>
              <a:rPr lang="ar-IQ" sz="2800" dirty="0" err="1">
                <a:solidFill>
                  <a:prstClr val="black"/>
                </a:solidFill>
                <a:latin typeface="Calibri" pitchFamily="34" charset="0"/>
                <a:ea typeface="Calibri" pitchFamily="34" charset="0"/>
                <a:cs typeface="Arial" pitchFamily="34" charset="0"/>
              </a:rPr>
              <a:t>المكتبه</a:t>
            </a:r>
            <a:r>
              <a:rPr lang="ar-IQ" sz="2800" dirty="0">
                <a:solidFill>
                  <a:prstClr val="black"/>
                </a:solidFill>
                <a:latin typeface="Calibri" pitchFamily="34" charset="0"/>
                <a:ea typeface="Calibri" pitchFamily="34" charset="0"/>
                <a:cs typeface="Arial" pitchFamily="34" charset="0"/>
              </a:rPr>
              <a:t> العربية العديد من الكتب العراقية في علم النفس الرياضي والمؤلفة من قبل أساتذة متخصصين بهذا </a:t>
            </a:r>
            <a:r>
              <a:rPr lang="ar-IQ" sz="2800" dirty="0" smtClean="0">
                <a:solidFill>
                  <a:prstClr val="black"/>
                </a:solidFill>
                <a:latin typeface="Calibri" pitchFamily="34" charset="0"/>
                <a:ea typeface="Calibri" pitchFamily="34" charset="0"/>
                <a:cs typeface="Arial" pitchFamily="34" charset="0"/>
              </a:rPr>
              <a:t>الموضوع</a:t>
            </a:r>
            <a:r>
              <a:rPr lang="en-US" sz="2800" dirty="0">
                <a:solidFill>
                  <a:prstClr val="black"/>
                </a:solidFill>
                <a:latin typeface="Arial" pitchFamily="34" charset="0"/>
                <a:cs typeface="Arial" pitchFamily="34" charset="0"/>
              </a:rPr>
              <a:t/>
            </a:r>
            <a:br>
              <a:rPr lang="en-US" sz="2800" dirty="0">
                <a:solidFill>
                  <a:prstClr val="black"/>
                </a:solidFill>
                <a:latin typeface="Arial" pitchFamily="34" charset="0"/>
                <a:cs typeface="Arial" pitchFamily="34" charset="0"/>
              </a:rPr>
            </a:br>
            <a:endParaRPr lang="en-US" sz="4400" dirty="0"/>
          </a:p>
        </p:txBody>
      </p:sp>
    </p:spTree>
    <p:extLst>
      <p:ext uri="{BB962C8B-B14F-4D97-AF65-F5344CB8AC3E}">
        <p14:creationId xmlns:p14="http://schemas.microsoft.com/office/powerpoint/2010/main" val="14846301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TotalTime>
  <Words>152</Words>
  <Application>Microsoft Office PowerPoint</Application>
  <PresentationFormat>On-screen Show (4:3)</PresentationFormat>
  <Paragraphs>3</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Office Theme</vt:lpstr>
      <vt:lpstr>علم النفس في الوطن العربي والعراق  أما البلدان  العربية , فتعتبر جمهورية مصر العربية في مقدمة الاقطار التي اهتمت بمادة علم النفس الرياضي , حيث تم تدريس هذه المادة عام 1951 في معهد الهرم وتولى الأستاذ محمد محمد حامد الافندي الذي درس في انكلترا وكتب في موضوع الأسس النفسية في برامج التربية الرياضية .وفي أواخر الخمسينات وبداية الستينات درس بعض الخريجين المصريين هذا الموضوع في ألمانيا الشرقية وفي روسيا وعادا ليدرسوا هذه الأمور في معاهدهم المصرية وقد نشرت عدة كتب في هذا المجال منها على سبيل المثال لا الحصر كتاب سعد جلال ومحمد حسن علاوي " علم النفس التربوي الرياضي " عام 1967 , </vt:lpstr>
      <vt:lpstr>PowerPoint Presentation</vt:lpstr>
      <vt:lpstr>PowerPoint Presentation</vt:lpstr>
    </vt:vector>
  </TitlesOfParts>
  <Company>SACC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علم النفس في الوطن العربي والعراق  أما البلدان  العربية , فتعتبر جمهورية مصر العربية في مقدمة الاقطار التي اهتمت بمادة علم النفس الرياضي , حيث تم تدريس هذه المادة عام 1951 في معهد الهرم وتولى الأستاذ محمد محمد حامد الافندي الذي درس في انكلترا وكتب في موضوع الأسس النفسية في برامج التربية الرياضية .وفي أواخر الخمسينات وبداية الستينات درس بعض الخريجين المصريين هذا الموضوع في ألمانيا الشرقية وفي روسيا وعادا ليدرسوا هذه الأمور في معاهدهم المصرية وقد نشرت عدة كتب في هذا المجال منها على سبيل المثال لا الحصر كتاب سعد جلال ومحمد حسن علاوي " علم النفس التربوي الرياضي " عام 1967 , </dc:title>
  <dc:creator>Maher</dc:creator>
  <cp:lastModifiedBy>Maher</cp:lastModifiedBy>
  <cp:revision>1</cp:revision>
  <dcterms:created xsi:type="dcterms:W3CDTF">2018-12-11T13:37:18Z</dcterms:created>
  <dcterms:modified xsi:type="dcterms:W3CDTF">2018-12-11T13:40:42Z</dcterms:modified>
</cp:coreProperties>
</file>